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2" r:id="rId4"/>
    <p:sldId id="27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4" r:id="rId13"/>
    <p:sldId id="291" r:id="rId14"/>
    <p:sldId id="292" r:id="rId15"/>
    <p:sldId id="293" r:id="rId16"/>
    <p:sldId id="295" r:id="rId17"/>
    <p:sldId id="297" r:id="rId18"/>
    <p:sldId id="298" r:id="rId19"/>
    <p:sldId id="299" r:id="rId20"/>
    <p:sldId id="300" r:id="rId21"/>
    <p:sldId id="30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640"/>
  </p:normalViewPr>
  <p:slideViewPr>
    <p:cSldViewPr snapToGrid="0">
      <p:cViewPr varScale="1">
        <p:scale>
          <a:sx n="84" d="100"/>
          <a:sy n="84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3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68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13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9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3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73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48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78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1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5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EE6DB-69B8-4D0B-A187-AD01B763E144}" type="datetimeFigureOut">
              <a:rPr lang="tr-TR" smtClean="0"/>
              <a:t>13.04.2026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451FF1-B253-4E85-9BA1-6DF83AC7B0B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2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bis.tubitak.gov.t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bitak.gov.tr/sites/default/files/2025-10/2209-A_arastirma_onerisi_formu_09102025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bitak.gov.tr/tr/burslar/lisans-onlisans/destek-programlari/2209-universite-ogrencileri-arastirma-projeleri-destekleme-program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E70C09-16A7-4F34-B836-4486F308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07" y="780876"/>
            <a:ext cx="5479429" cy="23839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TÜBİTAK 2209 Üniversite Öğrencileri Araştırma Projeleri Bilgilendirme Semineri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DD1F9CF-5772-4885-8A0C-D150CFCAECB8}"/>
              </a:ext>
            </a:extLst>
          </p:cNvPr>
          <p:cNvSpPr/>
          <p:nvPr/>
        </p:nvSpPr>
        <p:spPr>
          <a:xfrm>
            <a:off x="7170302" y="4746660"/>
            <a:ext cx="3861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Tarih: 15 Nisan 2026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Saat: 11.00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Ahmet Altıntaş Konferans Salonu</a:t>
            </a:r>
            <a:endParaRPr lang="tr-TR" b="1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91B17E9-3D7A-4519-9F97-6AD5EF7730DB}"/>
              </a:ext>
            </a:extLst>
          </p:cNvPr>
          <p:cNvSpPr/>
          <p:nvPr/>
        </p:nvSpPr>
        <p:spPr>
          <a:xfrm>
            <a:off x="1092307" y="4885160"/>
            <a:ext cx="341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MSKÜ Eğitim Fakültesi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Ar-Ge Komisyonu</a:t>
            </a:r>
            <a:endParaRPr lang="tr-TR" b="1" dirty="0"/>
          </a:p>
        </p:txBody>
      </p:sp>
      <p:pic>
        <p:nvPicPr>
          <p:cNvPr id="2050" name="Picture 2" descr="Dosya:Muğla Sıtkı Koçman University logo.svg">
            <a:extLst>
              <a:ext uri="{FF2B5EF4-FFF2-40B4-BE49-F238E27FC236}">
                <a16:creationId xmlns:a16="http://schemas.microsoft.com/office/drawing/2014/main" id="{EE3DA6D9-67EA-4015-8381-36EAF2F2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80" y="4514066"/>
            <a:ext cx="1018883" cy="16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7495AA-DDB2-4311-A47D-74500D42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44" y="257452"/>
            <a:ext cx="3073647" cy="40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475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Proje Önerileri Nasıl Değerlendirilir?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FE5333B-45DF-4463-82E8-7AFCE8B83AEA}"/>
              </a:ext>
            </a:extLst>
          </p:cNvPr>
          <p:cNvSpPr/>
          <p:nvPr/>
        </p:nvSpPr>
        <p:spPr>
          <a:xfrm>
            <a:off x="771525" y="20192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/>
              <a:t>Ön İnceleme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/>
              <a:t>Başvuru koşulları ve belgeler kontrol edilir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/>
              <a:t>Eksik / hatalı / format dışı başvurular </a:t>
            </a:r>
            <a:r>
              <a:rPr lang="tr-TR" b="1"/>
              <a:t>elenir</a:t>
            </a:r>
            <a:r>
              <a:rPr lang="tr-TR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/>
              <a:t>Türkçe ve şablona uygunluk zorunludur</a:t>
            </a:r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C38165E-24E3-45CA-998A-2ADCD73F30F7}"/>
              </a:ext>
            </a:extLst>
          </p:cNvPr>
          <p:cNvSpPr/>
          <p:nvPr/>
        </p:nvSpPr>
        <p:spPr>
          <a:xfrm>
            <a:off x="771525" y="34663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Bilimsel Değerlendirme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Uzman panelistler tarafından yapılır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Değerlendirme kriterleri: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Bilimsel nitelik (%35)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Yöntem (%25)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Proje yönetimi (%20)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Yaygın etki (%20)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07D5063-E047-49C6-A7B9-ADE9063B18B7}"/>
              </a:ext>
            </a:extLst>
          </p:cNvPr>
          <p:cNvSpPr/>
          <p:nvPr/>
        </p:nvSpPr>
        <p:spPr>
          <a:xfrm>
            <a:off x="6657975" y="3466327"/>
            <a:ext cx="5267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Ek Hususlar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Öncelikli alanlara (sürdürülebilirlik vb.) avantaj sağlanabilir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Üniversite ve alanlara göre dengeli dağılım gözetilir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924A8C3-DB6E-46ED-A979-9A29BD71A9C2}"/>
              </a:ext>
            </a:extLst>
          </p:cNvPr>
          <p:cNvSpPr/>
          <p:nvPr/>
        </p:nvSpPr>
        <p:spPr>
          <a:xfrm>
            <a:off x="6648450" y="20192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Sonuçlar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Sonuçlar </a:t>
            </a:r>
            <a:r>
              <a:rPr lang="tr-TR" b="1" dirty="0"/>
              <a:t>BİDEB sistemi üzerinden ilan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38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442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Proje Öncesi Yapılması Gerekenler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FE5333B-45DF-4463-82E8-7AFCE8B83AEA}"/>
              </a:ext>
            </a:extLst>
          </p:cNvPr>
          <p:cNvSpPr/>
          <p:nvPr/>
        </p:nvSpPr>
        <p:spPr>
          <a:xfrm>
            <a:off x="674703" y="1677028"/>
            <a:ext cx="688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Araştırmacı Bilgi Sistemi (ARBİS) Kaydı (</a:t>
            </a:r>
            <a:r>
              <a:rPr lang="tr-TR" b="1" dirty="0">
                <a:hlinkClick r:id="rId2"/>
              </a:rPr>
              <a:t>https://arbis.tubitak.gov.tr/</a:t>
            </a:r>
            <a:r>
              <a:rPr lang="tr-TR" b="1" dirty="0"/>
              <a:t>) </a:t>
            </a:r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FAB408-6DF2-422B-980D-9A45E9A16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5" t="23591" r="25955" b="27189"/>
          <a:stretch/>
        </p:blipFill>
        <p:spPr>
          <a:xfrm>
            <a:off x="674703" y="2343150"/>
            <a:ext cx="5050265" cy="352282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ED4B1FE-DA4E-490E-B966-A5F49AAB9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37" y="2046361"/>
            <a:ext cx="5226436" cy="41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442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Proje Öncesi Yapılması Gerekenler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FE5333B-45DF-4463-82E8-7AFCE8B83AEA}"/>
              </a:ext>
            </a:extLst>
          </p:cNvPr>
          <p:cNvSpPr/>
          <p:nvPr/>
        </p:nvSpPr>
        <p:spPr>
          <a:xfrm>
            <a:off x="674703" y="1677028"/>
            <a:ext cx="688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Öncelikli Alanın Belirlenmesi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2675C36-1CA4-4EDA-A10E-A983CD13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26" y="1240459"/>
            <a:ext cx="4868847" cy="508260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8ADC8A5-9193-48B2-923E-9699210D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7" y="2399118"/>
            <a:ext cx="5183294" cy="27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442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Proje Öncesi Yapılması Gerekenler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FE5333B-45DF-4463-82E8-7AFCE8B83AEA}"/>
              </a:ext>
            </a:extLst>
          </p:cNvPr>
          <p:cNvSpPr/>
          <p:nvPr/>
        </p:nvSpPr>
        <p:spPr>
          <a:xfrm>
            <a:off x="674703" y="1677028"/>
            <a:ext cx="688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Proje Öneri Formunun Hazırlanması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E10B20C-56E8-48A4-9D7C-D9B00FA0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08" y="363209"/>
            <a:ext cx="4849565" cy="6858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8055947-AB7F-4B55-ACF0-506367A3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8" y="2732508"/>
            <a:ext cx="4924425" cy="109537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49908803-D89F-4D78-8B7A-1302F39F7021}"/>
              </a:ext>
            </a:extLst>
          </p:cNvPr>
          <p:cNvSpPr/>
          <p:nvPr/>
        </p:nvSpPr>
        <p:spPr>
          <a:xfrm>
            <a:off x="810827" y="4165310"/>
            <a:ext cx="5475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https://tubitak.gov.tr/sites/default/files/2025-10/2209-A_arastirma_onerisi_formu_09102025.docx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5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C55618-EB5D-4507-A50D-6FC8C312FE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" y="1104899"/>
            <a:ext cx="4327695" cy="61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0C99611-AAE7-43C7-AC26-0A93B6A2E6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240459"/>
            <a:ext cx="432769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8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2BBFBC-169F-4DCE-A423-358B19730D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" y="890898"/>
            <a:ext cx="4327696" cy="612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61F5DB3-C2C6-49BF-B198-060B9861AA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62" y="890898"/>
            <a:ext cx="432769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19242D1-4F5B-4C12-B149-E6160D59B57E}"/>
              </a:ext>
            </a:extLst>
          </p:cNvPr>
          <p:cNvSpPr/>
          <p:nvPr/>
        </p:nvSpPr>
        <p:spPr>
          <a:xfrm>
            <a:off x="674703" y="1362703"/>
            <a:ext cx="688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Proje Süreci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DBDF79C-428B-47D0-897A-807A62F1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4"/>
          <a:stretch/>
        </p:blipFill>
        <p:spPr>
          <a:xfrm>
            <a:off x="2214403" y="1379193"/>
            <a:ext cx="3967322" cy="4539193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A8EC7451-43F3-44FD-91A3-E5911D794239}"/>
              </a:ext>
            </a:extLst>
          </p:cNvPr>
          <p:cNvSpPr/>
          <p:nvPr/>
        </p:nvSpPr>
        <p:spPr>
          <a:xfrm>
            <a:off x="6096000" y="1379193"/>
            <a:ext cx="56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Fırsatlar ve İmkanlar</a:t>
            </a:r>
          </a:p>
          <a:p>
            <a:r>
              <a:rPr lang="tr-TR" dirty="0"/>
              <a:t>2209-A kapsamında proje yürüten öğrenciler, proje sonrasında çeşitli </a:t>
            </a:r>
            <a:r>
              <a:rPr lang="tr-TR" b="1" dirty="0"/>
              <a:t>TÜBİTAK destek programlarından yararlanma fırsatı elde eder.</a:t>
            </a:r>
          </a:p>
          <a:p>
            <a:endParaRPr lang="tr-TR" dirty="0"/>
          </a:p>
          <a:p>
            <a:r>
              <a:rPr lang="tr-TR" b="1" dirty="0"/>
              <a:t>Destek Programları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2224-A</a:t>
            </a:r>
            <a:r>
              <a:rPr lang="tr-TR" dirty="0"/>
              <a:t>: Yurt dışı bilimsel etkinliklere katılım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2224-B</a:t>
            </a:r>
            <a:r>
              <a:rPr lang="tr-TR" dirty="0"/>
              <a:t>: Yurt içi bilimsel etkinliklere katılım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2224-D</a:t>
            </a:r>
            <a:r>
              <a:rPr lang="tr-TR" dirty="0"/>
              <a:t>: Yurt dışı bilimsel eğitim etkinliklerine katılım</a:t>
            </a:r>
          </a:p>
        </p:txBody>
      </p:sp>
    </p:spTree>
    <p:extLst>
      <p:ext uri="{BB962C8B-B14F-4D97-AF65-F5344CB8AC3E}">
        <p14:creationId xmlns:p14="http://schemas.microsoft.com/office/powerpoint/2010/main" val="382912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18509" y="2244436"/>
            <a:ext cx="6151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Eğitim Fakültelerinde Kabul Alan TÜBİTAK 2209 Projelerinden Örnekler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28" y="3420216"/>
            <a:ext cx="4021282" cy="268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76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99204"/>
              </p:ext>
            </p:extLst>
          </p:nvPr>
        </p:nvGraphicFramePr>
        <p:xfrm>
          <a:off x="785090" y="456430"/>
          <a:ext cx="10270837" cy="572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837">
                  <a:extLst>
                    <a:ext uri="{9D8B030D-6E8A-4147-A177-3AD203B41FA5}">
                      <a16:colId xmlns:a16="http://schemas.microsoft.com/office/drawing/2014/main" val="3625437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PROJE BAŞLIĞI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Muğla Yöresinden Toplanan Arı Ekmeği Örneklerinden Laktik Asit Bakterilerinin ve Mayaların İzolasyonu Bunların Starter Kültür Olarak Kullanılma Potansiyellerinin Araştırılması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477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Klarnet Eğitimindeki Güdülenme Durumunun Öğrenci Açısından İncelenmesi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0468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Uzaktan Eğitim Sürecinde Spor Yapan ve Yapmayan Üniversite Öğrencilerinin Psikolojik Sağlığı ve Notlarına Etkisi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263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Seçimimi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Etkileyen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Faktörler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Dijital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hikayeler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Geliştirilmesi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değerlendirilmesi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77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İlköğretim Matematik Öğretmen Adaylarının Çevrimiçi Akran Desteği İle Akademik Bilgilerinin ve Mesleki Becerilerinin Desteklenmesi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335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Erken Çocukluk Döneminde Çocukların Gelişim ve Eğitiminde Babalarının Tutumlarının Belirlenmesi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642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Öğretmeni Adaylarının Sosyal Medyaya Özgü Epistemolojik İnançları İle Eleştirel Düşünme Becerilerinin İncelenmesi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9208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Öğretmeni Adaylarının STEM Farkındalıkları İle STEM Uygulamaları Öz-Yeterlik İnançlarının İncelenmesi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8352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BİLGİLER ÖĞRETİMİNDE OYUNLAŞTIRMANIN ÖĞRENCİLERİN AKADEMİK BAŞARISINA, DERSE KARŞI TUTUMUNA VE ÖĞRENMENİN KALICILIĞINA ETKİSİ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2543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map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uygulamasının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okuryazarlık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becerilerine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yönelik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değerlendirilmesi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0140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Bireysel Farklılıklara Yönelik Dijital Sosyal Öykülerin Oluşturulması ve Uygulanması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847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Otizm Spektrum Bozukluğu Olan Çocukların Salgın Sürecinde Kardeşleriyle Olan Etkileşimin İncelenmesi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87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DERSİ METİN TÜRLERİ KONUSUNA YÖNELİK DİJİTAL OYUNLAR GELİŞTİRME VE DEĞERLENDİRME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039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4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89904"/>
              </p:ext>
            </p:extLst>
          </p:nvPr>
        </p:nvGraphicFramePr>
        <p:xfrm>
          <a:off x="785090" y="456430"/>
          <a:ext cx="10270837" cy="559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837">
                  <a:extLst>
                    <a:ext uri="{9D8B030D-6E8A-4147-A177-3AD203B41FA5}">
                      <a16:colId xmlns:a16="http://schemas.microsoft.com/office/drawing/2014/main" val="3625437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PROJE BAŞLIĞI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DRAMA YÖNETİMİ İLE SINIF ÖĞRETMENLERİNE YÖNELİK CİNSİYET EŞİTSİZLİĞİ KONUSUNDA FARKINDALIK KAZANDIRMA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477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Lise Düzeyi Öğrenciler için Alfabetik Bulmaca Kitabı Hazırlama ve Değerlendirme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0468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Bilimleri Dersine Yönelik Robotik ve Kodlama Destekli Etkinliklerin Motivasyon, Tutum ve Başarıya Etkisi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263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Bilimleri Dersine Yönelik Robotik ve Kodlama Destekli Etkinliklerin Geliştirilmesi ve Değerlendirilmesi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3977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İşitme Engelli Öğrencilere Sahip Öğretmenlerin Fen Bilimleri Eğitiminde Uzaktan Eğitim Sürecindeki Deneyimler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35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Yapay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Ortaokul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Okuryazarlık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Düzeylerine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Yönelik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Kaygılarına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Etkisinin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İncelenmesi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642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Drama İle Zenginleştirilmiş Stem Etkinliklerinin Okul Öncesi Çocukların Bilim Motivasyonu Üzerindeki Etkisi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08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Öğrencilerinde Yapay Zeka Kaygısı İle Gelecek Vizyonları Arasındaki İlişkinin İncelenmesi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52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Öğrencilerinde Zenofobinin Belirleyicileri: Empati, Diğerkamlık ve Ana Babaya Bağlanma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43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Dijital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Yorgunluk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Öznel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Psikolojik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İyi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Arasındaki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İlişkinin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İncelenmesi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40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Diller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Yüksekokullarında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Metaverse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Oyunlaştırma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Teknikleri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Olarak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İngilizce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847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İklim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Değişikliği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TÜBİTAK'tan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İlham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Etkileşimli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Materyal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Tasarımı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87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Bitişik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Yazısını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Öğrenmesi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039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1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BFE871C-F971-4ED6-B39B-C61EE1CB7B71}"/>
              </a:ext>
            </a:extLst>
          </p:cNvPr>
          <p:cNvSpPr/>
          <p:nvPr/>
        </p:nvSpPr>
        <p:spPr>
          <a:xfrm>
            <a:off x="1139301" y="1955085"/>
            <a:ext cx="5799997" cy="29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Uzmanlık Alanını Derinleştirme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Mesleki Gelişimi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 Kariyer İmkanları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İstihdam Fırsatları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Araştırma-Üretim Becerilerini Geliştirme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Kişisel Gelişim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146942" y="411492"/>
            <a:ext cx="8095382" cy="14564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Neden Bir Proje Yapmalıyım? </a:t>
            </a:r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EBEC800E-01D8-4B11-9911-11340AAFD7D1}"/>
              </a:ext>
            </a:extLst>
          </p:cNvPr>
          <p:cNvGrpSpPr/>
          <p:nvPr/>
        </p:nvGrpSpPr>
        <p:grpSpPr>
          <a:xfrm rot="5400000">
            <a:off x="7339082" y="1351240"/>
            <a:ext cx="3532564" cy="3745003"/>
            <a:chOff x="7596534" y="1781236"/>
            <a:chExt cx="3532564" cy="374500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20AB901-66CE-4CA1-AC1F-5B8B213F020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A79308-8578-4EE2-B234-3B3EC310E6BD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5BBD68-E0A2-4C96-9707-CCC52EFC695B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A5C403-DAFC-487A-AE9E-F7D8E480A855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27B1140-DA37-46A1-8929-2C22B31E471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rgbClr val="435E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89B96A-6E4A-4EE4-94A2-FC4908DBAE31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rgbClr val="435E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E75846-747D-40EA-8168-59DE0EE6DDB5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rgbClr val="435E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478B58F-C266-4844-967D-60D93616DC49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7F3F59A-4E10-497E-AFAA-7CDDA80218B9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rgbClr val="435E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8E00959-D194-464B-B70F-1867C2BFC23A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F8927C-C1A2-428F-B642-F066DB4CE032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rgbClr val="B44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BCE580-8BBA-4901-BF78-F441D7923679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1282D1-A82D-4828-B916-27538B5973A1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rgbClr val="E613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2749D35-9097-44E1-82FF-872CE2A38163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58" name="Straight Connector 47">
              <a:extLst>
                <a:ext uri="{FF2B5EF4-FFF2-40B4-BE49-F238E27FC236}">
                  <a16:creationId xmlns:a16="http://schemas.microsoft.com/office/drawing/2014/main" id="{175C6C29-B078-4DA0-8F47-967E34DE0480}"/>
                </a:ext>
              </a:extLst>
            </p:cNvPr>
            <p:cNvCxnSpPr>
              <a:cxnSpLocks/>
              <a:stCxn id="67" idx="0"/>
              <a:endCxn id="54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48">
              <a:extLst>
                <a:ext uri="{FF2B5EF4-FFF2-40B4-BE49-F238E27FC236}">
                  <a16:creationId xmlns:a16="http://schemas.microsoft.com/office/drawing/2014/main" id="{27C61004-E774-47AC-80F8-05D1886E8CC6}"/>
                </a:ext>
              </a:extLst>
            </p:cNvPr>
            <p:cNvCxnSpPr>
              <a:cxnSpLocks/>
              <a:stCxn id="67" idx="0"/>
              <a:endCxn id="70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49">
              <a:extLst>
                <a:ext uri="{FF2B5EF4-FFF2-40B4-BE49-F238E27FC236}">
                  <a16:creationId xmlns:a16="http://schemas.microsoft.com/office/drawing/2014/main" id="{DF914EDE-6264-4B07-9192-CFD8712A2E58}"/>
                </a:ext>
              </a:extLst>
            </p:cNvPr>
            <p:cNvCxnSpPr>
              <a:cxnSpLocks/>
              <a:stCxn id="67" idx="0"/>
              <a:endCxn id="71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50">
              <a:extLst>
                <a:ext uri="{FF2B5EF4-FFF2-40B4-BE49-F238E27FC236}">
                  <a16:creationId xmlns:a16="http://schemas.microsoft.com/office/drawing/2014/main" id="{C5C71C18-D2E0-4B67-880D-467B8B0B64C0}"/>
                </a:ext>
              </a:extLst>
            </p:cNvPr>
            <p:cNvCxnSpPr>
              <a:cxnSpLocks/>
              <a:stCxn id="67" idx="0"/>
              <a:endCxn id="57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62" name="Freeform 81">
              <a:extLst>
                <a:ext uri="{FF2B5EF4-FFF2-40B4-BE49-F238E27FC236}">
                  <a16:creationId xmlns:a16="http://schemas.microsoft.com/office/drawing/2014/main" id="{90EAC10E-167F-4C52-80F8-EDC63FFA07FF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 114">
              <a:extLst>
                <a:ext uri="{FF2B5EF4-FFF2-40B4-BE49-F238E27FC236}">
                  <a16:creationId xmlns:a16="http://schemas.microsoft.com/office/drawing/2014/main" id="{9C5BF9BA-FBE1-47C0-9026-7CF84489D6BC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4" name="Straight Connector 53">
              <a:extLst>
                <a:ext uri="{FF2B5EF4-FFF2-40B4-BE49-F238E27FC236}">
                  <a16:creationId xmlns:a16="http://schemas.microsoft.com/office/drawing/2014/main" id="{59F755C5-BFB8-494E-A353-1372087A00AA}"/>
                </a:ext>
              </a:extLst>
            </p:cNvPr>
            <p:cNvCxnSpPr>
              <a:cxnSpLocks/>
              <a:stCxn id="53" idx="6"/>
              <a:endCxn id="67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54">
              <a:extLst>
                <a:ext uri="{FF2B5EF4-FFF2-40B4-BE49-F238E27FC236}">
                  <a16:creationId xmlns:a16="http://schemas.microsoft.com/office/drawing/2014/main" id="{2C493074-F96B-480C-883C-112F37717325}"/>
                </a:ext>
              </a:extLst>
            </p:cNvPr>
            <p:cNvCxnSpPr>
              <a:stCxn id="67" idx="0"/>
              <a:endCxn id="69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55">
              <a:extLst>
                <a:ext uri="{FF2B5EF4-FFF2-40B4-BE49-F238E27FC236}">
                  <a16:creationId xmlns:a16="http://schemas.microsoft.com/office/drawing/2014/main" id="{D074672C-6B1C-4FAE-B9A0-A4CB6A05EEA7}"/>
                </a:ext>
              </a:extLst>
            </p:cNvPr>
            <p:cNvCxnSpPr>
              <a:cxnSpLocks/>
              <a:stCxn id="67" idx="0"/>
              <a:endCxn id="68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3F17D52-8F95-4444-B0D0-674CEC09A1B8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rgbClr val="435E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B1F44C0-9C3A-44B0-AEF9-2532026649C7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8D6AC0B-4365-4EA5-9666-A172CD1AF334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3C9BD51-F1F8-49DF-B7FB-06238DFFABBC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819534-0981-4A80-8EEC-A728F553474D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rgbClr val="E613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Donut 1">
              <a:extLst>
                <a:ext uri="{FF2B5EF4-FFF2-40B4-BE49-F238E27FC236}">
                  <a16:creationId xmlns:a16="http://schemas.microsoft.com/office/drawing/2014/main" id="{9DF1AA5B-4D48-4141-A3CF-30A7AF91C39C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12287">
              <a:extLst>
                <a:ext uri="{FF2B5EF4-FFF2-40B4-BE49-F238E27FC236}">
                  <a16:creationId xmlns:a16="http://schemas.microsoft.com/office/drawing/2014/main" id="{A3D2CB26-FCBF-4A6E-BB80-185C8616A247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1EEA4191-4DE7-4D28-883E-AB51113D5E2F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Isosceles Triangle 20">
              <a:extLst>
                <a:ext uri="{FF2B5EF4-FFF2-40B4-BE49-F238E27FC236}">
                  <a16:creationId xmlns:a16="http://schemas.microsoft.com/office/drawing/2014/main" id="{D42744E8-8233-46EF-B016-A2EAF58D676A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Trapezoid 10">
              <a:extLst>
                <a:ext uri="{FF2B5EF4-FFF2-40B4-BE49-F238E27FC236}">
                  <a16:creationId xmlns:a16="http://schemas.microsoft.com/office/drawing/2014/main" id="{3EDA640D-F053-4D2F-98BB-65C27E9212D5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">
              <a:extLst>
                <a:ext uri="{FF2B5EF4-FFF2-40B4-BE49-F238E27FC236}">
                  <a16:creationId xmlns:a16="http://schemas.microsoft.com/office/drawing/2014/main" id="{CA83D150-C4C0-4314-80C9-0768C2561D28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Rounded Rectangle 1">
              <a:extLst>
                <a:ext uri="{FF2B5EF4-FFF2-40B4-BE49-F238E27FC236}">
                  <a16:creationId xmlns:a16="http://schemas.microsoft.com/office/drawing/2014/main" id="{793215D9-5AA7-4DF3-B83E-F0BF8E998919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D38A22A0-AA86-4987-BE78-5E81A445512F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66">
              <a:extLst>
                <a:ext uri="{FF2B5EF4-FFF2-40B4-BE49-F238E27FC236}">
                  <a16:creationId xmlns:a16="http://schemas.microsoft.com/office/drawing/2014/main" id="{0715C828-B873-4CCB-B200-48D81A57BA28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22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1164" y="1025237"/>
            <a:ext cx="4890654" cy="42949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Sosyal </a:t>
            </a:r>
            <a:r>
              <a:rPr lang="en-US" b="1" dirty="0" err="1"/>
              <a:t>Bilgiler</a:t>
            </a:r>
            <a:r>
              <a:rPr lang="en-US" b="1" dirty="0"/>
              <a:t> </a:t>
            </a:r>
            <a:r>
              <a:rPr lang="en-US" b="1" dirty="0" err="1"/>
              <a:t>Dersine</a:t>
            </a:r>
            <a:r>
              <a:rPr lang="en-US" b="1" dirty="0"/>
              <a:t> </a:t>
            </a:r>
            <a:r>
              <a:rPr lang="en-US" b="1" dirty="0" err="1"/>
              <a:t>Yönelik</a:t>
            </a:r>
            <a:r>
              <a:rPr lang="en-US" b="1" dirty="0"/>
              <a:t> </a:t>
            </a:r>
            <a:r>
              <a:rPr lang="en-US" b="1" dirty="0" err="1"/>
              <a:t>Karekod</a:t>
            </a:r>
            <a:r>
              <a:rPr lang="en-US" b="1" dirty="0"/>
              <a:t> </a:t>
            </a:r>
            <a:r>
              <a:rPr lang="en-US" b="1" dirty="0" err="1"/>
              <a:t>Destekli</a:t>
            </a:r>
            <a:r>
              <a:rPr lang="en-US" b="1" dirty="0"/>
              <a:t> </a:t>
            </a:r>
            <a:r>
              <a:rPr lang="en-US" b="1" dirty="0" err="1"/>
              <a:t>Dijital</a:t>
            </a:r>
            <a:r>
              <a:rPr lang="en-US" b="1" dirty="0"/>
              <a:t> </a:t>
            </a:r>
            <a:r>
              <a:rPr lang="en-US" b="1" dirty="0" err="1"/>
              <a:t>Oyunların</a:t>
            </a:r>
            <a:r>
              <a:rPr lang="en-US" b="1" dirty="0"/>
              <a:t> </a:t>
            </a:r>
            <a:r>
              <a:rPr lang="en-US" b="1" dirty="0" err="1"/>
              <a:t>Geliştirilmesi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Değerlendirilmesi</a:t>
            </a:r>
            <a:br>
              <a:rPr lang="en-US" dirty="0"/>
            </a:br>
            <a:r>
              <a:rPr lang="en-US" b="1" dirty="0" err="1"/>
              <a:t>Amaç</a:t>
            </a:r>
            <a:r>
              <a:rPr lang="en-US" b="1" dirty="0"/>
              <a:t>:</a:t>
            </a:r>
            <a:r>
              <a:rPr lang="en-US" dirty="0"/>
              <a:t> 7.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dersine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karekod</a:t>
            </a:r>
            <a:r>
              <a:rPr lang="en-US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oyunlar</a:t>
            </a:r>
            <a:r>
              <a:rPr lang="en-US" dirty="0"/>
              <a:t> </a:t>
            </a:r>
            <a:r>
              <a:rPr lang="en-US" dirty="0" err="1"/>
              <a:t>geliştirmek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uygulamaları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Yöntem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Nitel</a:t>
            </a:r>
            <a:r>
              <a:rPr lang="en-US" dirty="0"/>
              <a:t> durum </a:t>
            </a:r>
            <a:r>
              <a:rPr lang="en-US" dirty="0" err="1"/>
              <a:t>çalışması</a:t>
            </a:r>
            <a:r>
              <a:rPr lang="en-US" dirty="0"/>
              <a:t>;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öğretmenlerle</a:t>
            </a:r>
            <a:r>
              <a:rPr lang="en-US" dirty="0"/>
              <a:t> </a:t>
            </a:r>
            <a:r>
              <a:rPr lang="en-US" dirty="0" err="1"/>
              <a:t>görüşme</a:t>
            </a:r>
            <a:r>
              <a:rPr lang="en-US" dirty="0"/>
              <a:t>,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gözlem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Katkı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Öğretmenlere</a:t>
            </a:r>
            <a:r>
              <a:rPr lang="en-US" dirty="0"/>
              <a:t> </a:t>
            </a:r>
            <a:r>
              <a:rPr lang="en-US" dirty="0" err="1"/>
              <a:t>özgün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materyal</a:t>
            </a:r>
            <a:r>
              <a:rPr lang="en-US" dirty="0"/>
              <a:t>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sunması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öğretime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sağlaması</a:t>
            </a:r>
            <a:r>
              <a:rPr lang="en-US" dirty="0"/>
              <a:t> </a:t>
            </a:r>
            <a:r>
              <a:rPr lang="en-US" dirty="0" err="1"/>
              <a:t>beklenmektedir</a:t>
            </a:r>
            <a:r>
              <a:rPr lang="en-US" dirty="0"/>
              <a:t>. </a:t>
            </a: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442364" y="1025237"/>
            <a:ext cx="4890654" cy="42949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Lise Düzeyi Öğrenciler için Alfabetik Bulmaca Kitabı Hazırlama ve Değerlendirme</a:t>
            </a:r>
            <a:br>
              <a:rPr lang="en-US"/>
            </a:br>
            <a:r>
              <a:rPr lang="en-US" b="1"/>
              <a:t>Amaç:</a:t>
            </a:r>
            <a:r>
              <a:rPr lang="en-US"/>
              <a:t> Lise öğrencilerinin Almanca kelime dağarcığını geliştirmeye yönelik alfabetik bulmaca kitabı hazırlamak ve etkililiğini değerlendirmek.</a:t>
            </a:r>
            <a:br>
              <a:rPr lang="en-US"/>
            </a:br>
            <a:r>
              <a:rPr lang="en-US" b="1" dirty="0" err="1"/>
              <a:t>Yöntem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Nitel</a:t>
            </a:r>
            <a:r>
              <a:rPr lang="en-US" dirty="0"/>
              <a:t> durum </a:t>
            </a:r>
            <a:r>
              <a:rPr lang="en-US" dirty="0" err="1"/>
              <a:t>çalışması</a:t>
            </a:r>
            <a:r>
              <a:rPr lang="en-US" dirty="0"/>
              <a:t>; </a:t>
            </a:r>
            <a:r>
              <a:rPr lang="en-US" dirty="0" err="1"/>
              <a:t>görüşme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gözlem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toplama</a:t>
            </a:r>
            <a:r>
              <a:rPr lang="en-US" dirty="0"/>
              <a:t>,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bulmaca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uygulaması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Katkı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Yabancı</a:t>
            </a:r>
            <a:r>
              <a:rPr lang="en-US" dirty="0"/>
              <a:t> 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öğretiminde</a:t>
            </a:r>
            <a:r>
              <a:rPr lang="en-US" dirty="0"/>
              <a:t> </a:t>
            </a:r>
            <a:r>
              <a:rPr lang="en-US" dirty="0" err="1"/>
              <a:t>oyunlaştırılmış</a:t>
            </a:r>
            <a:r>
              <a:rPr lang="en-US" dirty="0"/>
              <a:t> </a:t>
            </a:r>
            <a:r>
              <a:rPr lang="en-US" dirty="0" err="1"/>
              <a:t>materyal</a:t>
            </a:r>
            <a:r>
              <a:rPr lang="en-US" dirty="0"/>
              <a:t> </a:t>
            </a:r>
            <a:r>
              <a:rPr lang="en-US" dirty="0" err="1"/>
              <a:t>kullanımına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sunması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kelime</a:t>
            </a:r>
            <a:r>
              <a:rPr lang="en-US" dirty="0"/>
              <a:t> </a:t>
            </a:r>
            <a:r>
              <a:rPr lang="en-US" dirty="0" err="1"/>
              <a:t>öğretimine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hedeflenmektedir</a:t>
            </a:r>
            <a:r>
              <a:rPr lang="en-US" dirty="0"/>
              <a:t>.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85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65018" y="858981"/>
            <a:ext cx="4890654" cy="487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Kahramanmaraş Merkezli Depremden Etkilenen Üniversite Öğrencilerinin Deprem Sonrası Travma, Stres, Kaygı ve Psikolojik İyi Oluş Düzeylerinin İncelenmesi</a:t>
            </a:r>
            <a:br>
              <a:rPr lang="en-US"/>
            </a:br>
            <a:r>
              <a:rPr lang="en-US" b="1"/>
              <a:t>Amaç:</a:t>
            </a:r>
            <a:r>
              <a:rPr lang="en-US"/>
              <a:t> Kahramanmaraş merkezli depremden etkilenen üniversite öğrencilerinin travma, stres, kaygı ve psikolojik iyi oluş düzeylerini çeşitli değişkenlere göre incelemek.</a:t>
            </a:r>
            <a:br>
              <a:rPr lang="en-US"/>
            </a:br>
            <a:r>
              <a:rPr lang="en-US" b="1" dirty="0" err="1"/>
              <a:t>Yöntem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Nicel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; </a:t>
            </a:r>
            <a:r>
              <a:rPr lang="en-US" dirty="0" err="1"/>
              <a:t>ilişkisel</a:t>
            </a:r>
            <a:r>
              <a:rPr lang="en-US" dirty="0"/>
              <a:t> </a:t>
            </a:r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. </a:t>
            </a:r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ölçekler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450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öğrencisinden</a:t>
            </a:r>
            <a:r>
              <a:rPr lang="en-US" dirty="0"/>
              <a:t> </a:t>
            </a:r>
            <a:r>
              <a:rPr lang="en-US" dirty="0" err="1"/>
              <a:t>toplanacak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SPSS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Katkı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Depremden</a:t>
            </a:r>
            <a:r>
              <a:rPr lang="en-US" dirty="0"/>
              <a:t> </a:t>
            </a:r>
            <a:r>
              <a:rPr lang="en-US" dirty="0" err="1"/>
              <a:t>etkilenen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öğrencilerinin</a:t>
            </a:r>
            <a:r>
              <a:rPr lang="en-US" dirty="0"/>
              <a:t>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durumlarının</a:t>
            </a:r>
            <a:r>
              <a:rPr lang="en-US" dirty="0"/>
              <a:t> </a:t>
            </a:r>
            <a:r>
              <a:rPr lang="en-US" dirty="0" err="1"/>
              <a:t>belirlenmesine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sağlaması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bulguların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paydaşlarla</a:t>
            </a:r>
            <a:r>
              <a:rPr lang="en-US" dirty="0"/>
              <a:t> </a:t>
            </a:r>
            <a:r>
              <a:rPr lang="en-US" dirty="0" err="1"/>
              <a:t>paylaşılması</a:t>
            </a:r>
            <a:r>
              <a:rPr lang="en-US" dirty="0"/>
              <a:t> </a:t>
            </a:r>
            <a:r>
              <a:rPr lang="en-US" dirty="0" err="1"/>
              <a:t>hedeflenmektedir</a:t>
            </a:r>
            <a:r>
              <a:rPr lang="en-US" dirty="0"/>
              <a:t>.</a:t>
            </a: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192982" y="858981"/>
            <a:ext cx="5140036" cy="487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Üniversite Öğrencilerinde Dijital Yorgunluk ile Öznel ve Psikolojik İyi Oluş Arasındaki İlişkinin İncelenmesi</a:t>
            </a:r>
            <a:br>
              <a:rPr lang="en-US"/>
            </a:br>
            <a:r>
              <a:rPr lang="en-US" b="1"/>
              <a:t>Amaç:</a:t>
            </a:r>
            <a:r>
              <a:rPr lang="en-US"/>
              <a:t> Üniversite öğrencilerinin dijital yorgunluk ile öznel ve psikolojik iyi oluş düzeyleri arasındaki ilişkiyi incelemek ve bu değişkenlerin bazı demografik özelliklere göre farklılaşıp farklılaşmadığını belirlemek.</a:t>
            </a:r>
            <a:br>
              <a:rPr lang="en-US"/>
            </a:br>
            <a:r>
              <a:rPr lang="en-US" b="1" dirty="0" err="1"/>
              <a:t>Yöntem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Nicel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; </a:t>
            </a:r>
            <a:r>
              <a:rPr lang="en-US" dirty="0" err="1"/>
              <a:t>ilişkisel</a:t>
            </a:r>
            <a:r>
              <a:rPr lang="en-US" dirty="0"/>
              <a:t> </a:t>
            </a:r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. </a:t>
            </a:r>
            <a:r>
              <a:rPr lang="en-US" dirty="0" err="1"/>
              <a:t>Veriler</a:t>
            </a:r>
            <a:r>
              <a:rPr lang="en-US" dirty="0"/>
              <a:t>,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öğrenim</a:t>
            </a:r>
            <a:r>
              <a:rPr lang="en-US" dirty="0"/>
              <a:t> </a:t>
            </a:r>
            <a:r>
              <a:rPr lang="en-US" dirty="0" err="1"/>
              <a:t>gören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500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öğrencisinden</a:t>
            </a:r>
            <a:r>
              <a:rPr lang="en-US" dirty="0"/>
              <a:t> </a:t>
            </a:r>
            <a:r>
              <a:rPr lang="en-US" dirty="0" err="1"/>
              <a:t>ölçekler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toplanacak</a:t>
            </a:r>
            <a:r>
              <a:rPr lang="en-US" dirty="0"/>
              <a:t>, SPSS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Katkı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yorgunluğun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oluşu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ilişkisini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koyarak</a:t>
            </a:r>
            <a:r>
              <a:rPr lang="en-US" dirty="0"/>
              <a:t> hem </a:t>
            </a:r>
            <a:r>
              <a:rPr lang="en-US" dirty="0" err="1"/>
              <a:t>literatüre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</a:t>
            </a:r>
            <a:r>
              <a:rPr lang="en-US" dirty="0" err="1"/>
              <a:t>sağlaması</a:t>
            </a:r>
            <a:r>
              <a:rPr lang="en-US" dirty="0"/>
              <a:t> hem de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öğrencilerinin</a:t>
            </a:r>
            <a:r>
              <a:rPr lang="en-US" dirty="0"/>
              <a:t> </a:t>
            </a:r>
            <a:r>
              <a:rPr lang="en-US" dirty="0" err="1"/>
              <a:t>ruh</a:t>
            </a:r>
            <a:r>
              <a:rPr lang="en-US" dirty="0"/>
              <a:t> </a:t>
            </a:r>
            <a:r>
              <a:rPr lang="en-US" dirty="0" err="1"/>
              <a:t>sağlığını</a:t>
            </a:r>
            <a:r>
              <a:rPr lang="en-US" dirty="0"/>
              <a:t> </a:t>
            </a:r>
            <a:r>
              <a:rPr lang="en-US" dirty="0" err="1"/>
              <a:t>destekleyici</a:t>
            </a:r>
            <a:r>
              <a:rPr lang="en-US" dirty="0"/>
              <a:t> </a:t>
            </a:r>
            <a:r>
              <a:rPr lang="en-US" dirty="0" err="1"/>
              <a:t>stratejilerin</a:t>
            </a:r>
            <a:r>
              <a:rPr lang="en-US" dirty="0"/>
              <a:t> </a:t>
            </a:r>
            <a:r>
              <a:rPr lang="en-US" dirty="0" err="1"/>
              <a:t>geliştirilmesine</a:t>
            </a:r>
            <a:r>
              <a:rPr lang="en-US" dirty="0"/>
              <a:t> </a:t>
            </a:r>
            <a:r>
              <a:rPr lang="en-US" dirty="0" err="1"/>
              <a:t>zemin</a:t>
            </a:r>
            <a:r>
              <a:rPr lang="en-US" dirty="0"/>
              <a:t> </a:t>
            </a:r>
            <a:r>
              <a:rPr lang="en-US" dirty="0" err="1"/>
              <a:t>hazırlaması</a:t>
            </a:r>
            <a:r>
              <a:rPr lang="en-US" dirty="0"/>
              <a:t> </a:t>
            </a:r>
            <a:r>
              <a:rPr lang="en-US" dirty="0" err="1"/>
              <a:t>hedeflenmektedir</a:t>
            </a:r>
            <a:r>
              <a:rPr lang="en-US" dirty="0"/>
              <a:t>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03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DD1F9CF-5772-4885-8A0C-D150CFCAECB8}"/>
              </a:ext>
            </a:extLst>
          </p:cNvPr>
          <p:cNvSpPr/>
          <p:nvPr/>
        </p:nvSpPr>
        <p:spPr>
          <a:xfrm>
            <a:off x="7170302" y="4746660"/>
            <a:ext cx="3861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Tarih: 15 Nisan 2026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Saat: 11.00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Ahmet Altıntaş Konferans Salonu</a:t>
            </a:r>
            <a:endParaRPr lang="tr-TR" b="1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91B17E9-3D7A-4519-9F97-6AD5EF7730DB}"/>
              </a:ext>
            </a:extLst>
          </p:cNvPr>
          <p:cNvSpPr/>
          <p:nvPr/>
        </p:nvSpPr>
        <p:spPr>
          <a:xfrm>
            <a:off x="1092307" y="4885160"/>
            <a:ext cx="341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MSKÜ Eğitim Fakültesi</a:t>
            </a:r>
          </a:p>
          <a:p>
            <a:pPr algn="ctr"/>
            <a:r>
              <a:rPr lang="tr-TR" b="1" dirty="0">
                <a:solidFill>
                  <a:srgbClr val="555555"/>
                </a:solidFill>
                <a:latin typeface="Source Sans Pro" panose="020B0503030403020204" pitchFamily="34" charset="0"/>
              </a:rPr>
              <a:t>Ar-Ge Komisyonu</a:t>
            </a:r>
            <a:endParaRPr lang="tr-TR" b="1" dirty="0"/>
          </a:p>
        </p:txBody>
      </p:sp>
      <p:pic>
        <p:nvPicPr>
          <p:cNvPr id="2050" name="Picture 2" descr="Dosya:Muğla Sıtkı Koçman University logo.svg">
            <a:extLst>
              <a:ext uri="{FF2B5EF4-FFF2-40B4-BE49-F238E27FC236}">
                <a16:creationId xmlns:a16="http://schemas.microsoft.com/office/drawing/2014/main" id="{EE3DA6D9-67EA-4015-8381-36EAF2F2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80" y="4514066"/>
            <a:ext cx="1018883" cy="16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7495AA-DDB2-4311-A47D-74500D42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44" y="257452"/>
            <a:ext cx="3073647" cy="4008267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E9C8E718-9B4C-4764-B96A-AD7CF1DB3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" y="600208"/>
            <a:ext cx="4228636" cy="79718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Sorularınız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0CC3B66-DCF7-40E8-9F30-F913F820A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40" y="703552"/>
            <a:ext cx="2497691" cy="3562167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1917D6F5-EF9C-457B-BAE0-CFEEBE4CCCD8}"/>
              </a:ext>
            </a:extLst>
          </p:cNvPr>
          <p:cNvSpPr/>
          <p:nvPr/>
        </p:nvSpPr>
        <p:spPr>
          <a:xfrm>
            <a:off x="1092307" y="5531491"/>
            <a:ext cx="3775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egitimf.arge@mu.edu.tr</a:t>
            </a:r>
          </a:p>
        </p:txBody>
      </p:sp>
    </p:spTree>
    <p:extLst>
      <p:ext uri="{BB962C8B-B14F-4D97-AF65-F5344CB8AC3E}">
        <p14:creationId xmlns:p14="http://schemas.microsoft.com/office/powerpoint/2010/main" val="383364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BEDA-F36B-9D3D-F4CD-EEDF30AF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60B8FC3-C73E-73D4-7739-34A5680276DC}"/>
              </a:ext>
            </a:extLst>
          </p:cNvPr>
          <p:cNvSpPr/>
          <p:nvPr/>
        </p:nvSpPr>
        <p:spPr>
          <a:xfrm>
            <a:off x="700542" y="2123450"/>
            <a:ext cx="5799997" cy="188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dirty="0"/>
              <a:t>Proje; belirli bir problem, ihtiyaç ya da araştırma sorusunu, açık bir amaç, yöntem, süre ve beklenen çıktılar doğrultusunda ele alan planlı ve sistemli bir çalışmadır.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CCF7D262-76C4-1392-CE43-4BF8E8779729}"/>
              </a:ext>
            </a:extLst>
          </p:cNvPr>
          <p:cNvSpPr txBox="1">
            <a:spLocks/>
          </p:cNvSpPr>
          <p:nvPr/>
        </p:nvSpPr>
        <p:spPr>
          <a:xfrm>
            <a:off x="700542" y="530330"/>
            <a:ext cx="8744399" cy="14564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/>
              <a:t>Proje Bir İhtiyaç ya da Problemle Başlar…</a:t>
            </a:r>
            <a:endParaRPr lang="tr-TR" sz="4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1FD58D3-487D-EB6D-90D0-18D7F0B6FB19}"/>
              </a:ext>
            </a:extLst>
          </p:cNvPr>
          <p:cNvSpPr txBox="1"/>
          <p:nvPr/>
        </p:nvSpPr>
        <p:spPr>
          <a:xfrm>
            <a:off x="700542" y="4317515"/>
            <a:ext cx="5151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000" dirty="0"/>
              <a:t>İyi bir proje, yalnızca ilginç bir fikir değil; uygulanabilir, anlamlı ve planlanmış bir çalışmadır.</a:t>
            </a:r>
          </a:p>
        </p:txBody>
      </p:sp>
      <p:pic>
        <p:nvPicPr>
          <p:cNvPr id="7" name="Resim 6" descr="metin, çizgi film, çizim, aksesuar, yardakçı, suç ortağ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A130A3D-21EB-91DB-2C2A-7506674B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7" y="1545020"/>
            <a:ext cx="4734898" cy="39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Üniversite Öğrencileri Araştırma Projeleri</a:t>
            </a:r>
          </a:p>
          <a:p>
            <a:pPr algn="ctr"/>
            <a:r>
              <a:rPr lang="tr-TR" sz="4400" b="1" dirty="0"/>
              <a:t>Destekleme Programları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10814D6-843D-47D4-A084-BA5664E9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72" y="1305018"/>
            <a:ext cx="3457720" cy="485982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232B7A3-6CEF-4C6C-9EC0-1D3E882E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7" y="1240459"/>
            <a:ext cx="3457721" cy="4859820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E5BB64F1-1725-4CFD-A6D0-D710BFCE48C1}"/>
              </a:ext>
            </a:extLst>
          </p:cNvPr>
          <p:cNvSpPr/>
          <p:nvPr/>
        </p:nvSpPr>
        <p:spPr>
          <a:xfrm>
            <a:off x="810827" y="4367814"/>
            <a:ext cx="3755254" cy="1797024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5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232B7A3-6CEF-4C6C-9EC0-1D3E882E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7" y="1240459"/>
            <a:ext cx="3457721" cy="485982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004C5E8-429C-4DA2-9F80-9A7C95EEE1FF}"/>
              </a:ext>
            </a:extLst>
          </p:cNvPr>
          <p:cNvSpPr/>
          <p:nvPr/>
        </p:nvSpPr>
        <p:spPr>
          <a:xfrm>
            <a:off x="5005990" y="1535149"/>
            <a:ext cx="65603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Programın Amacı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Üniversite öğrencilerine araştırma kültürü kazandırmak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Bilimsel araştırma ve proje geliştirme becerilerini desteklemek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Öğrencilerin proje yazma, yürütme ve raporlama süreçlerine aktif katılımını sağlamak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Akademik danışman rehberliğinde bilimsel çalışma deneyimi kazandırmak</a:t>
            </a:r>
          </a:p>
          <a:p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6397D97-E5B3-4316-B4A0-FA357FC745B8}"/>
              </a:ext>
            </a:extLst>
          </p:cNvPr>
          <p:cNvSpPr/>
          <p:nvPr/>
        </p:nvSpPr>
        <p:spPr>
          <a:xfrm>
            <a:off x="5005990" y="45675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>
                <a:hlinkClick r:id="rId3"/>
              </a:rPr>
              <a:t>https://tubitak.gov.tr/tr/burslar/lisans-onlisans/destek-programlari/2209-universite-ogrencileri-arastirma-projeleri-destekleme-programi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01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BDE0147-F5E4-441C-A083-74BD9102C66C}"/>
              </a:ext>
            </a:extLst>
          </p:cNvPr>
          <p:cNvGrpSpPr/>
          <p:nvPr/>
        </p:nvGrpSpPr>
        <p:grpSpPr>
          <a:xfrm>
            <a:off x="1759074" y="1654063"/>
            <a:ext cx="1991742" cy="3266982"/>
            <a:chOff x="919228" y="3823327"/>
            <a:chExt cx="2292846" cy="311368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98599D27-26FA-4837-89DA-447C6E25414C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ko-KR" sz="1800" dirty="0"/>
                <a:t>Proje Süresi</a:t>
              </a:r>
              <a:endParaRPr lang="ko-KR" altLang="en-US" sz="1800" dirty="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75892B51-7C68-42A8-8066-4D1E238F5524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2753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1F481379-C99B-47E8-9B2F-292C2A695886}"/>
              </a:ext>
            </a:extLst>
          </p:cNvPr>
          <p:cNvGrpSpPr/>
          <p:nvPr/>
        </p:nvGrpSpPr>
        <p:grpSpPr>
          <a:xfrm>
            <a:off x="5089957" y="1654063"/>
            <a:ext cx="1875962" cy="3266982"/>
            <a:chOff x="3836819" y="1654063"/>
            <a:chExt cx="1875962" cy="3266982"/>
          </a:xfrm>
        </p:grpSpPr>
        <p:grpSp>
          <p:nvGrpSpPr>
            <p:cNvPr id="10" name="그룹 4">
              <a:extLst>
                <a:ext uri="{FF2B5EF4-FFF2-40B4-BE49-F238E27FC236}">
                  <a16:creationId xmlns:a16="http://schemas.microsoft.com/office/drawing/2014/main" id="{F350586E-B6E8-46F1-A0C7-3D611C253842}"/>
                </a:ext>
              </a:extLst>
            </p:cNvPr>
            <p:cNvGrpSpPr/>
            <p:nvPr/>
          </p:nvGrpSpPr>
          <p:grpSpPr>
            <a:xfrm>
              <a:off x="3836819" y="1654063"/>
              <a:ext cx="1875962" cy="3266982"/>
              <a:chOff x="919228" y="3823327"/>
              <a:chExt cx="2292846" cy="3034672"/>
            </a:xfrm>
          </p:grpSpPr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F121F551-3785-4A96-9FBA-A9FFFA515DD1}"/>
                  </a:ext>
                </a:extLst>
              </p:cNvPr>
              <p:cNvSpPr/>
              <p:nvPr userDrawn="1"/>
            </p:nvSpPr>
            <p:spPr>
              <a:xfrm>
                <a:off x="919228" y="3823327"/>
                <a:ext cx="2292846" cy="360040"/>
              </a:xfrm>
              <a:prstGeom prst="rect">
                <a:avLst/>
              </a:prstGeom>
              <a:solidFill>
                <a:srgbClr val="17B6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tr-TR" altLang="ko-KR" kern="0" dirty="0">
                    <a:solidFill>
                      <a:prstClr val="white"/>
                    </a:solidFill>
                    <a:latin typeface="Arial"/>
                  </a:rPr>
                  <a:t>Destek Kapsamı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9E3E8983-A06D-464F-BC8B-5EC25182C505}"/>
                  </a:ext>
                </a:extLst>
              </p:cNvPr>
              <p:cNvSpPr/>
              <p:nvPr userDrawn="1"/>
            </p:nvSpPr>
            <p:spPr>
              <a:xfrm>
                <a:off x="919228" y="4183368"/>
                <a:ext cx="2292846" cy="2674631"/>
              </a:xfrm>
              <a:prstGeom prst="rect">
                <a:avLst/>
              </a:prstGeom>
              <a:solidFill>
                <a:srgbClr val="17B6FF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F6CF40E2-648B-4B4F-8FD6-0517FAF28A6E}"/>
                </a:ext>
              </a:extLst>
            </p:cNvPr>
            <p:cNvSpPr/>
            <p:nvPr/>
          </p:nvSpPr>
          <p:spPr>
            <a:xfrm>
              <a:off x="3836819" y="2174899"/>
              <a:ext cx="182408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dirty="0"/>
                <a:t>Makine ve teçhizat</a:t>
              </a:r>
            </a:p>
            <a:p>
              <a:pPr algn="ctr"/>
              <a:r>
                <a:rPr lang="tr-TR" dirty="0"/>
                <a:t>Sarf malzemeleri</a:t>
              </a:r>
            </a:p>
            <a:p>
              <a:pPr algn="ctr"/>
              <a:r>
                <a:rPr lang="tr-TR" dirty="0"/>
                <a:t>Hizmet alımları</a:t>
              </a:r>
            </a:p>
            <a:p>
              <a:pPr algn="ctr"/>
              <a:r>
                <a:rPr lang="tr-TR" dirty="0"/>
                <a:t>Seyahat giderleri</a:t>
              </a:r>
            </a:p>
            <a:p>
              <a:pPr marL="400050" indent="-400050" algn="ctr">
                <a:buAutoNum type="romanLcParenBoth"/>
              </a:pPr>
              <a:endParaRPr lang="ko-KR" altLang="en-US" dirty="0"/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56375ECB-A7E8-4D28-9D81-EF6FF3FC71B5}"/>
              </a:ext>
            </a:extLst>
          </p:cNvPr>
          <p:cNvGrpSpPr/>
          <p:nvPr/>
        </p:nvGrpSpPr>
        <p:grpSpPr>
          <a:xfrm>
            <a:off x="8159686" y="1654066"/>
            <a:ext cx="1991741" cy="3266979"/>
            <a:chOff x="5911787" y="1654066"/>
            <a:chExt cx="1736326" cy="3266979"/>
          </a:xfrm>
        </p:grpSpPr>
        <p:grpSp>
          <p:nvGrpSpPr>
            <p:cNvPr id="14" name="그룹 1">
              <a:extLst>
                <a:ext uri="{FF2B5EF4-FFF2-40B4-BE49-F238E27FC236}">
                  <a16:creationId xmlns:a16="http://schemas.microsoft.com/office/drawing/2014/main" id="{E9B021FA-2D40-471C-B14F-6B1B354171BF}"/>
                </a:ext>
              </a:extLst>
            </p:cNvPr>
            <p:cNvGrpSpPr/>
            <p:nvPr/>
          </p:nvGrpSpPr>
          <p:grpSpPr>
            <a:xfrm>
              <a:off x="5911787" y="1654066"/>
              <a:ext cx="1736326" cy="3266979"/>
              <a:chOff x="3362631" y="3823327"/>
              <a:chExt cx="2292846" cy="3034667"/>
            </a:xfrm>
          </p:grpSpPr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3AAC3BBA-40AE-4B9C-B175-57B01856BB46}"/>
                  </a:ext>
                </a:extLst>
              </p:cNvPr>
              <p:cNvSpPr/>
              <p:nvPr/>
            </p:nvSpPr>
            <p:spPr>
              <a:xfrm>
                <a:off x="3362631" y="3823327"/>
                <a:ext cx="2292846" cy="360040"/>
              </a:xfrm>
              <a:prstGeom prst="rect">
                <a:avLst/>
              </a:prstGeom>
              <a:solidFill>
                <a:srgbClr val="7CE2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tr-TR" altLang="ko-KR" kern="0" dirty="0">
                    <a:solidFill>
                      <a:prstClr val="white"/>
                    </a:solidFill>
                    <a:latin typeface="Arial"/>
                  </a:rPr>
                  <a:t>Destek Miktarı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53FCD1FD-839B-4E30-9E59-F090E1E844E3}"/>
                  </a:ext>
                </a:extLst>
              </p:cNvPr>
              <p:cNvSpPr/>
              <p:nvPr userDrawn="1"/>
            </p:nvSpPr>
            <p:spPr>
              <a:xfrm>
                <a:off x="3362631" y="4183368"/>
                <a:ext cx="2292846" cy="2674631"/>
              </a:xfrm>
              <a:prstGeom prst="rect">
                <a:avLst/>
              </a:prstGeom>
              <a:solidFill>
                <a:srgbClr val="7CE200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5C35AFF-A2FE-4F4E-9F4A-43FFC6E865AE}"/>
                </a:ext>
              </a:extLst>
            </p:cNvPr>
            <p:cNvSpPr/>
            <p:nvPr/>
          </p:nvSpPr>
          <p:spPr>
            <a:xfrm>
              <a:off x="5911787" y="2254227"/>
              <a:ext cx="17110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dirty="0"/>
                <a:t>Çağrı dönemine göre değişmektedir.</a:t>
              </a:r>
            </a:p>
            <a:p>
              <a:pPr algn="ctr"/>
              <a:endParaRPr lang="tr-TR" dirty="0"/>
            </a:p>
            <a:p>
              <a:pPr algn="ctr"/>
              <a:r>
                <a:rPr lang="tr-TR" dirty="0"/>
                <a:t>2025 yılı için Destek tutarı en fazla 12.000 TL</a:t>
              </a:r>
            </a:p>
            <a:p>
              <a:pPr marL="400050" indent="-400050" algn="ctr">
                <a:buAutoNum type="romanLcParenBoth"/>
              </a:pPr>
              <a:endParaRPr lang="ko-KR" altLang="en-US" dirty="0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62EDDAD-5299-4B57-B645-83DF78C64A4D}"/>
              </a:ext>
            </a:extLst>
          </p:cNvPr>
          <p:cNvSpPr/>
          <p:nvPr/>
        </p:nvSpPr>
        <p:spPr>
          <a:xfrm>
            <a:off x="2027993" y="3059668"/>
            <a:ext cx="145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En fazla 12 ay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EF66B68-A027-4CB7-9491-67884F68F5A2}"/>
              </a:ext>
            </a:extLst>
          </p:cNvPr>
          <p:cNvSpPr/>
          <p:nvPr/>
        </p:nvSpPr>
        <p:spPr>
          <a:xfrm>
            <a:off x="1636077" y="5635466"/>
            <a:ext cx="851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5E6E78"/>
                </a:solidFill>
                <a:latin typeface="Inter"/>
              </a:rPr>
              <a:t>Not: Kongre/konferans katılım, yayın ve patent, konaklama veya gündelik (yeme-içme) masraflar 2209 proje desteği bütçesine </a:t>
            </a:r>
            <a:r>
              <a:rPr lang="tr-TR" u="sng" dirty="0">
                <a:solidFill>
                  <a:srgbClr val="5E6E78"/>
                </a:solidFill>
                <a:latin typeface="Inter"/>
              </a:rPr>
              <a:t>dahil edilemez.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33636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2733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Kimler Başvurabilir?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D9A0D7-691E-48D3-A073-7A04972EE118}"/>
              </a:ext>
            </a:extLst>
          </p:cNvPr>
          <p:cNvSpPr/>
          <p:nvPr/>
        </p:nvSpPr>
        <p:spPr>
          <a:xfrm>
            <a:off x="598617" y="2052935"/>
            <a:ext cx="5621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Temel Şartlar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Ön lisans veya lisans öğrencisi olmak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Projenin </a:t>
            </a:r>
            <a:r>
              <a:rPr lang="tr-TR" b="1" dirty="0"/>
              <a:t>akademik danışman rehberliğinde</a:t>
            </a:r>
            <a:r>
              <a:rPr lang="tr-TR" dirty="0"/>
              <a:t> yürütülmesi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1350287-8276-4D24-AF13-46A10D56A564}"/>
              </a:ext>
            </a:extLst>
          </p:cNvPr>
          <p:cNvSpPr/>
          <p:nvPr/>
        </p:nvSpPr>
        <p:spPr>
          <a:xfrm>
            <a:off x="598617" y="32567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Başvuru Kısıtları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Aynı dönemde birden fazla başvuru yapılamaz.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Devam eden 2209-A/2209-B projesinde yer alınamaz.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Aynı proje için daha önce destek alınmamış olmalıdır.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B07590AB-2B3B-4D6E-B742-931592B59932}"/>
              </a:ext>
            </a:extLst>
          </p:cNvPr>
          <p:cNvSpPr/>
          <p:nvPr/>
        </p:nvSpPr>
        <p:spPr>
          <a:xfrm>
            <a:off x="7108310" y="2052935"/>
            <a:ext cx="4485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Proje Ekibi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Bireysel veya ekip halinde başvuru yapılabilir.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fazla </a:t>
            </a:r>
            <a:r>
              <a:rPr lang="tr-TR" b="1" dirty="0"/>
              <a:t>4 proje ortağı</a:t>
            </a:r>
            <a:r>
              <a:rPr lang="tr-T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1 akademik danışman (en fazla 5 projede görev alabilir)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FFF1EEC8-BD5A-4577-A3C3-8291F7B6C11A}"/>
              </a:ext>
            </a:extLst>
          </p:cNvPr>
          <p:cNvSpPr/>
          <p:nvPr/>
        </p:nvSpPr>
        <p:spPr>
          <a:xfrm>
            <a:off x="7191375" y="3742574"/>
            <a:ext cx="4695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Proje ve Etik Kurallar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Proje başlığı </a:t>
            </a:r>
            <a:r>
              <a:rPr lang="tr-TR" b="1" dirty="0"/>
              <a:t>bilimsel ve açık</a:t>
            </a:r>
            <a:r>
              <a:rPr lang="tr-TR" dirty="0"/>
              <a:t> olmalıdır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Ticari marka/kurum vurgusu yapılmamalıdır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Ayrımcı veya etik dışı ifadeler kullanılmamalıdır</a:t>
            </a:r>
          </a:p>
        </p:txBody>
      </p:sp>
    </p:spTree>
    <p:extLst>
      <p:ext uri="{BB962C8B-B14F-4D97-AF65-F5344CB8AC3E}">
        <p14:creationId xmlns:p14="http://schemas.microsoft.com/office/powerpoint/2010/main" val="172400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227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Başvuru Tarihleri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3052B84-5D0C-4115-90F4-AA6B39BE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842724"/>
            <a:ext cx="9763125" cy="2247900"/>
          </a:xfrm>
          <a:prstGeom prst="rect">
            <a:avLst/>
          </a:prstGeom>
        </p:spPr>
      </p:pic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6A5DE849-96F8-4937-BCF8-84767B9F1678}"/>
              </a:ext>
            </a:extLst>
          </p:cNvPr>
          <p:cNvSpPr/>
          <p:nvPr/>
        </p:nvSpPr>
        <p:spPr>
          <a:xfrm>
            <a:off x="1002505" y="2663838"/>
            <a:ext cx="9444038" cy="1089012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3034C3B-EC5A-42A5-9EF4-D677CA4685C4}"/>
              </a:ext>
            </a:extLst>
          </p:cNvPr>
          <p:cNvSpPr/>
          <p:nvPr/>
        </p:nvSpPr>
        <p:spPr>
          <a:xfrm>
            <a:off x="1002504" y="4145004"/>
            <a:ext cx="10967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2026 yılı </a:t>
            </a:r>
            <a:r>
              <a:rPr lang="tr-TR" sz="2400" dirty="0"/>
              <a:t>için beklenen başvuru tarihleri: </a:t>
            </a:r>
            <a:r>
              <a:rPr lang="tr-TR" sz="2400" dirty="0">
                <a:highlight>
                  <a:srgbClr val="00FF00"/>
                </a:highlight>
              </a:rPr>
              <a:t>Ekim ayının 2. haftası</a:t>
            </a:r>
            <a:r>
              <a:rPr lang="tr-TR" sz="2400" dirty="0"/>
              <a:t> ve Kasım ayının 3. haftası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622141E-F115-4A8F-BE9E-8516FEF1209A}"/>
              </a:ext>
            </a:extLst>
          </p:cNvPr>
          <p:cNvSpPr/>
          <p:nvPr/>
        </p:nvSpPr>
        <p:spPr>
          <a:xfrm>
            <a:off x="1002504" y="4680905"/>
            <a:ext cx="10894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Yaklaşık 45 günlük bir sürede başvurular alınacaktır. Bu nedenle proje önerisinin </a:t>
            </a:r>
            <a:r>
              <a:rPr lang="tr-TR" sz="2400" dirty="0">
                <a:highlight>
                  <a:srgbClr val="00FF00"/>
                </a:highlight>
              </a:rPr>
              <a:t>başvuru öncesinde </a:t>
            </a:r>
            <a:r>
              <a:rPr lang="tr-TR" sz="2400" dirty="0"/>
              <a:t>hazırlanması önem arz etmektedir.</a:t>
            </a:r>
          </a:p>
        </p:txBody>
      </p:sp>
    </p:spTree>
    <p:extLst>
      <p:ext uri="{BB962C8B-B14F-4D97-AF65-F5344CB8AC3E}">
        <p14:creationId xmlns:p14="http://schemas.microsoft.com/office/powerpoint/2010/main" val="107253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64A2E42F-E8C6-41B8-8367-E25AE63B21E7}"/>
              </a:ext>
            </a:extLst>
          </p:cNvPr>
          <p:cNvSpPr txBox="1">
            <a:spLocks/>
          </p:cNvSpPr>
          <p:nvPr/>
        </p:nvSpPr>
        <p:spPr>
          <a:xfrm>
            <a:off x="674703" y="515609"/>
            <a:ext cx="10706470" cy="724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/>
              <a:t>TÜBİTAK 2209-A - Üniversite Öğrencileri Araştırma Projeleri Destekleme Programı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5D301F1-2495-47F0-9AA2-5239F8264C9C}"/>
              </a:ext>
            </a:extLst>
          </p:cNvPr>
          <p:cNvSpPr/>
          <p:nvPr/>
        </p:nvSpPr>
        <p:spPr>
          <a:xfrm>
            <a:off x="674703" y="1310759"/>
            <a:ext cx="2708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Kimler Nasıl Yapılır?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B657FDB-AA7B-4C25-A612-B767AD800C96}"/>
              </a:ext>
            </a:extLst>
          </p:cNvPr>
          <p:cNvSpPr/>
          <p:nvPr/>
        </p:nvSpPr>
        <p:spPr>
          <a:xfrm>
            <a:off x="771525" y="1951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Başvurular </a:t>
            </a:r>
            <a:r>
              <a:rPr lang="tr-TR" b="1" dirty="0"/>
              <a:t>TYBS (TÜBİTAK Yönetim Bilgi Sistemi)</a:t>
            </a:r>
            <a:r>
              <a:rPr lang="tr-TR" dirty="0"/>
              <a:t> üzerinden çevrim içi yapılır.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Son başvuru günü </a:t>
            </a:r>
            <a:r>
              <a:rPr lang="tr-TR" b="1" dirty="0"/>
              <a:t>17:30’da sistem kapanır.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E-posta / posta / faks başvuruları </a:t>
            </a:r>
            <a:r>
              <a:rPr lang="tr-TR" b="1" dirty="0"/>
              <a:t>kabul edilmez.</a:t>
            </a: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0A86E48-6FBD-44F1-A032-74EBFC90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00" t="10436" r="31456" b="4204"/>
          <a:stretch/>
        </p:blipFill>
        <p:spPr>
          <a:xfrm>
            <a:off x="8162144" y="1240459"/>
            <a:ext cx="3686956" cy="417313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23D5F4F-DBDC-46A7-8947-0868C67D8F64}"/>
              </a:ext>
            </a:extLst>
          </p:cNvPr>
          <p:cNvSpPr/>
          <p:nvPr/>
        </p:nvSpPr>
        <p:spPr>
          <a:xfrm>
            <a:off x="847725" y="3538061"/>
            <a:ext cx="5876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Sistem ve Kontrol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Yüklenen belgelerin doğruluğu başvuru sahibi tarafından kontrol edilir.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Tüm bilgilerin </a:t>
            </a:r>
            <a:r>
              <a:rPr lang="tr-TR" b="1" dirty="0"/>
              <a:t>doğru beyan edilmesi zorunludur.</a:t>
            </a:r>
            <a:r>
              <a:rPr lang="tr-T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Danışman bilgileri </a:t>
            </a:r>
            <a:r>
              <a:rPr lang="tr-TR" b="1" dirty="0"/>
              <a:t>YÖKSİS ve ARBİS üzerinden doğrulanır.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075932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920</TotalTime>
  <Words>1386</Words>
  <Application>Microsoft Macintosh PowerPoint</Application>
  <PresentationFormat>Geniş ekran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Inter</vt:lpstr>
      <vt:lpstr>Source Sans Pro</vt:lpstr>
      <vt:lpstr>Geçmişe bakış</vt:lpstr>
      <vt:lpstr>TÜBİTAK 2209 Üniversite Öğrencileri Araştırma Projeleri Bilgilendirme Semineri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Sorularınız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 Yeterlilikler Çerçevesi</dc:title>
  <dc:creator>Hasan Zühtü OKULU</dc:creator>
  <cp:lastModifiedBy>G</cp:lastModifiedBy>
  <cp:revision>150</cp:revision>
  <dcterms:created xsi:type="dcterms:W3CDTF">2024-02-22T10:24:04Z</dcterms:created>
  <dcterms:modified xsi:type="dcterms:W3CDTF">2026-04-13T12:38:55Z</dcterms:modified>
</cp:coreProperties>
</file>